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Baloo" charset="1" panose="03080902040302020200"/>
      <p:regular r:id="rId14"/>
    </p:embeddedFont>
    <p:embeddedFont>
      <p:font typeface="Muli Regular" charset="1" panose="00000500000000000000"/>
      <p:regular r:id="rId15"/>
    </p:embeddedFont>
    <p:embeddedFont>
      <p:font typeface="Muli Regular Bold" charset="1" panose="00000700000000000000"/>
      <p:regular r:id="rId16"/>
    </p:embeddedFont>
    <p:embeddedFont>
      <p:font typeface="Muli Regular Italics" charset="1" panose="00000500000000000000"/>
      <p:regular r:id="rId17"/>
    </p:embeddedFont>
    <p:embeddedFont>
      <p:font typeface="Muli Regular Bold Italics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6.gif" Type="http://schemas.openxmlformats.org/officeDocument/2006/relationships/image"/><Relationship Id="rId4" Target="../media/image19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.gif" Type="http://schemas.openxmlformats.org/officeDocument/2006/relationships/image"/><Relationship Id="rId4" Target="../media/image7.gif" Type="http://schemas.openxmlformats.org/officeDocument/2006/relationships/image"/><Relationship Id="rId5" Target="../media/image8.gif" Type="http://schemas.openxmlformats.org/officeDocument/2006/relationships/image"/><Relationship Id="rId6" Target="../media/image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76484"/>
            <a:ext cx="15555091" cy="6100426"/>
            <a:chOff x="0" y="0"/>
            <a:chExt cx="20740121" cy="8133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2264"/>
              <a:ext cx="20740121" cy="508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</a:rPr>
                <a:t>Mandarin Square Capturing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2375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 Regular"/>
                </a:rPr>
                <a:t>Presented by Group 08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AEF"/>
                  </a:solidFill>
                  <a:latin typeface="Clear Sans Regular"/>
                </a:rPr>
                <a:t>School of Information and Communication Technology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45" r="0" b="477"/>
          <a:stretch>
            <a:fillRect/>
          </a:stretch>
        </p:blipFill>
        <p:spPr>
          <a:xfrm flipH="false" flipV="false" rot="0">
            <a:off x="3765008" y="391214"/>
            <a:ext cx="10757984" cy="95045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70701" y="965692"/>
            <a:ext cx="11146599" cy="8355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3375281"/>
            <a:ext cx="9444385" cy="3536439"/>
            <a:chOff x="0" y="0"/>
            <a:chExt cx="12592514" cy="4715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Thanks for listening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9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Muli Regular"/>
                </a:rPr>
                <a:t>Any questions 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73312">
            <a:off x="7975567" y="3035514"/>
            <a:ext cx="11748976" cy="115780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806976" y="2972098"/>
            <a:ext cx="7704847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Nguyen Thi Huong Giang - 20200185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90223" y="3974158"/>
            <a:ext cx="938420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Nguyen Huu Tuan Duy       - 20204907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06976" y="5978218"/>
            <a:ext cx="885133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Duong Tung Giang               - 20204908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06976" y="893022"/>
            <a:ext cx="10674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Group Members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6976" y="4976188"/>
            <a:ext cx="851223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Nguyen Trung Dung            - 20204906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52024" y="1737010"/>
            <a:ext cx="14047554" cy="151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4"/>
              </a:lnSpc>
            </a:pPr>
            <a:r>
              <a:rPr lang="en-US" sz="9912">
                <a:solidFill>
                  <a:srgbClr val="000000"/>
                </a:solidFill>
                <a:latin typeface="Baloo"/>
              </a:rPr>
              <a:t>Outline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927" y="5594026"/>
            <a:ext cx="4660707" cy="1825556"/>
            <a:chOff x="0" y="0"/>
            <a:chExt cx="6214276" cy="24340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20783"/>
              <a:ext cx="621427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214276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1. </a:t>
              </a:r>
              <a:r>
                <a:rPr lang="en-US" sz="3600">
                  <a:solidFill>
                    <a:srgbClr val="000000"/>
                  </a:solidFill>
                  <a:latin typeface="Baloo"/>
                </a:rPr>
                <a:t>Detailed    requirement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301" y="5555926"/>
            <a:ext cx="475785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2.  Use case and Interaction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8747" y="5555926"/>
            <a:ext cx="475785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3. Design and explaination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rot="-5400000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rot="0">
            <a:off x="2971100" y="4449461"/>
            <a:ext cx="549281" cy="82564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rot="0">
            <a:off x="14609387" y="4643173"/>
            <a:ext cx="737522" cy="67599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rot="0">
            <a:off x="8812199" y="4405401"/>
            <a:ext cx="663603" cy="913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47405" y="1924368"/>
            <a:ext cx="14080952" cy="713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+ On the main screen: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Start: start the game. For convenient, you do not have to create different difficulties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Exit: exit the program. Be sure to ask users if they really want to quit the game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Help: Show guide for playing the game</a:t>
            </a:r>
          </a:p>
          <a:p>
            <a:pPr algn="just">
              <a:lnSpc>
                <a:spcPts val="3565"/>
              </a:lnSpc>
            </a:pP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+ In the game: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Gameboard: The gameboard consists of 10 squares, divided into 2 rows, and 2 half-circle on the 2 ends    of the board. Initially, each square has 5 small gems, and each half-circle has 1 big gem. Each small gem equals 1 point, and each big gem equals 5 points.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For each turn, the application must show clearly whose turn it is. A player will select a square and a  direction to spread the gems. He got points when after finishing spreading, there is one empty square followed by a square with gems. The score the got for that turn is equal to the number of gems in that followed square (see the gameplay for more details about streaks)</a:t>
            </a:r>
          </a:p>
          <a:p>
            <a:pPr algn="just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Clear Sans Regular"/>
              </a:rPr>
              <a:t>  </a:t>
            </a:r>
            <a:r>
              <a:rPr lang="en-US" sz="2300">
                <a:solidFill>
                  <a:srgbClr val="000000"/>
                </a:solidFill>
                <a:latin typeface="Clear Sans Regular"/>
              </a:rPr>
              <a:t>• The game ends when there is no gem in both half-circles. The application must notify who is the winner and the score of each player</a:t>
            </a:r>
          </a:p>
          <a:p>
            <a:pPr algn="just">
              <a:lnSpc>
                <a:spcPts val="356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47995" y="573541"/>
            <a:ext cx="10907661" cy="1900985"/>
            <a:chOff x="0" y="0"/>
            <a:chExt cx="14543547" cy="2534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34190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138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1. </a:t>
              </a:r>
              <a:r>
                <a:rPr lang="en-US" sz="6573">
                  <a:solidFill>
                    <a:srgbClr val="000000"/>
                  </a:solidFill>
                  <a:latin typeface="Baloo"/>
                </a:rPr>
                <a:t>Detailed requirement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664" t="0" r="2589" b="750"/>
          <a:stretch>
            <a:fillRect/>
          </a:stretch>
        </p:blipFill>
        <p:spPr>
          <a:xfrm flipH="false" flipV="false" rot="0">
            <a:off x="2279854" y="2061587"/>
            <a:ext cx="8043942" cy="616382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1900985"/>
            <a:chOff x="0" y="0"/>
            <a:chExt cx="14543547" cy="25346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34190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1381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2. Use case and Interaction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685230" y="3146047"/>
            <a:ext cx="5113258" cy="23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 Bold"/>
              </a:rPr>
              <a:t>Interaction</a:t>
            </a:r>
            <a:r>
              <a:rPr lang="en-US" sz="2893">
                <a:solidFill>
                  <a:srgbClr val="000000"/>
                </a:solidFill>
                <a:latin typeface="Clear Sans Regular"/>
              </a:rPr>
              <a:t>:  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start the game 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see the guideline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893">
                <a:solidFill>
                  <a:srgbClr val="000000"/>
                </a:solidFill>
                <a:latin typeface="Clear Sans Regular"/>
              </a:rPr>
              <a:t>   +  User can exit the game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82" t="5889" r="0" b="5889"/>
          <a:stretch>
            <a:fillRect/>
          </a:stretch>
        </p:blipFill>
        <p:spPr>
          <a:xfrm flipH="false" flipV="false" rot="0">
            <a:off x="3288504" y="2471421"/>
            <a:ext cx="13263791" cy="74689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3795760"/>
            <a:chOff x="0" y="0"/>
            <a:chExt cx="14543547" cy="50610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360556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3908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3. Design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3.1. General Class Diagram</a:t>
              </a:r>
            </a:p>
            <a:p>
              <a:pPr>
                <a:lnSpc>
                  <a:spcPts val="8546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68003" y="2564986"/>
            <a:ext cx="15091297" cy="55862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2247" y="318421"/>
            <a:ext cx="10907661" cy="289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9"/>
              </a:lnSpc>
            </a:pPr>
            <a:r>
              <a:rPr lang="en-US" sz="6299">
                <a:solidFill>
                  <a:srgbClr val="000000"/>
                </a:solidFill>
                <a:latin typeface="Baloo"/>
              </a:rPr>
              <a:t>   3. Design</a:t>
            </a:r>
          </a:p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"/>
              </a:rPr>
              <a:t>    3.2. Several Class Diagram</a:t>
            </a:r>
          </a:p>
          <a:p>
            <a:pPr>
              <a:lnSpc>
                <a:spcPts val="85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76542" y="2554616"/>
            <a:ext cx="14734916" cy="5177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90262">
            <a:off x="-2969613" y="5184636"/>
            <a:ext cx="8774007" cy="7633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7956" y="2880996"/>
            <a:ext cx="11566373" cy="544832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47995" y="573541"/>
            <a:ext cx="10907661" cy="4614910"/>
            <a:chOff x="0" y="0"/>
            <a:chExt cx="14543547" cy="61532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452756"/>
              <a:ext cx="14543547" cy="73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4543547" cy="5000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46"/>
                </a:lnSpc>
              </a:pPr>
              <a:r>
                <a:rPr lang="en-US" sz="6573">
                  <a:solidFill>
                    <a:srgbClr val="000000"/>
                  </a:solidFill>
                  <a:latin typeface="Baloo"/>
                </a:rPr>
                <a:t>3. Design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3.3. Detailed for class/ method</a:t>
              </a:r>
            </a:p>
            <a:p>
              <a:pPr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Baloo"/>
                </a:rPr>
                <a:t>            </a:t>
              </a:r>
            </a:p>
            <a:p>
              <a:pPr>
                <a:lnSpc>
                  <a:spcPts val="854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DAFGam8QXiY</dc:identifier>
  <dcterms:modified xsi:type="dcterms:W3CDTF">2011-08-01T06:04:30Z</dcterms:modified>
  <cp:revision>1</cp:revision>
  <dc:title>Mandarin Square Capturing</dc:title>
</cp:coreProperties>
</file>